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61" r:id="rId6"/>
    <p:sldId id="265" r:id="rId7"/>
    <p:sldId id="267" r:id="rId8"/>
    <p:sldId id="262" r:id="rId9"/>
    <p:sldId id="263" r:id="rId10"/>
    <p:sldId id="264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57A5A-761F-41EC-9C61-27C4D1C20021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4AC44F-82FF-48C5-AC13-017388D8D17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4AC44F-82FF-48C5-AC13-017388D8D172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4AC44F-82FF-48C5-AC13-017388D8D172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4AC44F-82FF-48C5-AC13-017388D8D172}" type="slidenum">
              <a:rPr lang="ru-RU" smtClean="0"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4AC44F-82FF-48C5-AC13-017388D8D172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4AC44F-82FF-48C5-AC13-017388D8D172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4AC44F-82FF-48C5-AC13-017388D8D172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4AC44F-82FF-48C5-AC13-017388D8D172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4AC44F-82FF-48C5-AC13-017388D8D172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4AC44F-82FF-48C5-AC13-017388D8D172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4AC44F-82FF-48C5-AC13-017388D8D172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4AC44F-82FF-48C5-AC13-017388D8D172}" type="slidenum">
              <a:rPr lang="ru-RU" smtClean="0"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informatic.ugatu.ac.ru/resources/museum/russian/ordner.htm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1%D0%A1%D0%A1%D0%A0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hyperlink" Target="https://ru.wikipedia.org/wiki/%D0%94%D0%B8-%D0%B4%D0%B6%D0%B5%D0%B9" TargetMode="External"/><Relationship Id="rId4" Type="http://schemas.openxmlformats.org/officeDocument/2006/relationships/hyperlink" Target="https://ru.wikipedia.org/wiki/1935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oo.gl/dyA6E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Экскурсия №2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«Что было до….»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«Музей забытых вещей»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МБОУ «Междуреченская СШ №6»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74042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Арифмометр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В России создан  петербургским </a:t>
            </a:r>
            <a:r>
              <a:rPr lang="ru-RU" sz="2000" dirty="0"/>
              <a:t>инженером </a:t>
            </a:r>
            <a:r>
              <a:rPr lang="ru-RU" sz="2000" dirty="0">
                <a:hlinkClick r:id="rId3"/>
              </a:rPr>
              <a:t>В. Т. </a:t>
            </a:r>
            <a:r>
              <a:rPr lang="ru-RU" sz="2000" dirty="0" err="1">
                <a:hlinkClick r:id="rId3"/>
              </a:rPr>
              <a:t>Однером</a:t>
            </a:r>
            <a:r>
              <a:rPr lang="ru-RU" sz="2000" dirty="0"/>
              <a:t> </a:t>
            </a:r>
            <a:r>
              <a:rPr lang="ru-RU" sz="2000" dirty="0" smtClean="0"/>
              <a:t>как</a:t>
            </a:r>
          </a:p>
          <a:p>
            <a:pPr marL="0" indent="0">
              <a:buNone/>
            </a:pPr>
            <a:r>
              <a:rPr lang="ru-RU" sz="2000" dirty="0" smtClean="0"/>
              <a:t> счётная машина . Также известен арифмометр Чебышева. Выпускался </a:t>
            </a:r>
            <a:r>
              <a:rPr lang="ru-RU" sz="2000" dirty="0"/>
              <a:t>с 1929 по 1978 годы общим тиражом несколько миллионов машин. 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 </a:t>
            </a:r>
            <a:r>
              <a:rPr lang="ru-RU" sz="2000" dirty="0"/>
              <a:t>Только распространение электронных калькуляторов </a:t>
            </a:r>
            <a:r>
              <a:rPr lang="ru-RU" sz="2000" dirty="0" smtClean="0"/>
              <a:t>вытеснило арифмометры из использования.</a:t>
            </a:r>
            <a:endParaRPr lang="ru-RU" sz="2000" dirty="0"/>
          </a:p>
        </p:txBody>
      </p:sp>
      <p:pic>
        <p:nvPicPr>
          <p:cNvPr id="7170" name="Picture 2" descr="D:\ВСЕ ИЗОБРАЖЕНИЯ\экспонаты музея\арифмометр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2348706"/>
            <a:ext cx="4038600" cy="302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91981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А как же компьютер?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В 1947 году </a:t>
            </a:r>
            <a:r>
              <a:rPr lang="ru-RU" dirty="0" smtClean="0"/>
              <a:t> студент </a:t>
            </a:r>
            <a:r>
              <a:rPr lang="ru-RU" dirty="0"/>
              <a:t>МЭИ </a:t>
            </a:r>
            <a:r>
              <a:rPr lang="ru-RU" dirty="0" smtClean="0"/>
              <a:t> </a:t>
            </a:r>
            <a:r>
              <a:rPr lang="ru-RU" dirty="0" err="1" smtClean="0"/>
              <a:t>Башир</a:t>
            </a:r>
            <a:r>
              <a:rPr lang="ru-RU" dirty="0" smtClean="0"/>
              <a:t> </a:t>
            </a:r>
            <a:r>
              <a:rPr lang="ru-RU" dirty="0" err="1"/>
              <a:t>Рамеев</a:t>
            </a:r>
            <a:r>
              <a:rPr lang="ru-RU" dirty="0"/>
              <a:t> </a:t>
            </a:r>
            <a:r>
              <a:rPr lang="ru-RU" dirty="0" smtClean="0"/>
              <a:t>  слушая на радиостанции  Би-би-си  передачу </a:t>
            </a:r>
            <a:r>
              <a:rPr lang="ru-RU" dirty="0"/>
              <a:t>о вычислительной машине ЭНИАК — первом цифровом компьютере, созданном в США к концу 1945 </a:t>
            </a:r>
            <a:r>
              <a:rPr lang="ru-RU" dirty="0" smtClean="0"/>
              <a:t>года, загорелся идеей создать такую советскую машину и обратился </a:t>
            </a:r>
            <a:r>
              <a:rPr lang="ru-RU" dirty="0"/>
              <a:t>с </a:t>
            </a:r>
            <a:r>
              <a:rPr lang="ru-RU" dirty="0" smtClean="0"/>
              <a:t> члену-корреспонденту </a:t>
            </a:r>
            <a:r>
              <a:rPr lang="ru-RU" dirty="0"/>
              <a:t>Академии наук Исааку </a:t>
            </a:r>
            <a:r>
              <a:rPr lang="ru-RU" dirty="0" smtClean="0"/>
              <a:t>Бруку.  . </a:t>
            </a:r>
            <a:r>
              <a:rPr lang="ru-RU" dirty="0"/>
              <a:t>Вскоре </a:t>
            </a:r>
            <a:r>
              <a:rPr lang="ru-RU" dirty="0" smtClean="0"/>
              <a:t>они совместно </a:t>
            </a:r>
            <a:r>
              <a:rPr lang="ru-RU" dirty="0"/>
              <a:t>представили необычный проект программируемого компьютера.</a:t>
            </a:r>
          </a:p>
          <a:p>
            <a:pPr marL="0" indent="0">
              <a:buNone/>
            </a:pPr>
            <a:r>
              <a:rPr lang="ru-RU" dirty="0"/>
              <a:t>Компьютеры в те годы мало походили на современные. Тот же ЭНИАК весил 27 т и содержал 17 468 электронных ламп. Каждую неделю две-три из них сгорали, машина останавливалась. Гарантированное бесперебойное время ее работы было равно всего 20 часам: длинные вычисления было просто невозможно довести до конца. Половину времени ЭНИАК вообще простаивал: искали сгоревшие лампы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Понятно, что такого компьютера в </a:t>
            </a:r>
            <a:r>
              <a:rPr lang="ru-RU" smtClean="0"/>
              <a:t>нашем музее нет.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87033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Знаменитая авоська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923928" y="1600200"/>
            <a:ext cx="4762872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/>
              <a:t>Название «</a:t>
            </a:r>
            <a:r>
              <a:rPr lang="ru-RU" sz="1800" b="1" dirty="0"/>
              <a:t>авоська</a:t>
            </a:r>
            <a:r>
              <a:rPr lang="ru-RU" sz="1800" dirty="0"/>
              <a:t>» происходит от русского слова «авось» ("возможно", "надеюсь, что"). Впервые широко слово прозвучало в 1935 году в монологе </a:t>
            </a:r>
            <a:r>
              <a:rPr lang="ru-RU" sz="1800" dirty="0" smtClean="0"/>
              <a:t> персонажа    </a:t>
            </a:r>
            <a:r>
              <a:rPr lang="ru-RU" sz="1800" dirty="0"/>
              <a:t>Аркадия </a:t>
            </a:r>
            <a:r>
              <a:rPr lang="ru-RU" sz="1800" dirty="0" smtClean="0"/>
              <a:t>Райкина –мужичка с</a:t>
            </a:r>
            <a:r>
              <a:rPr lang="ru-RU" sz="1800" dirty="0"/>
              <a:t> </a:t>
            </a:r>
            <a:r>
              <a:rPr lang="ru-RU" sz="1800" dirty="0" smtClean="0"/>
              <a:t>такой </a:t>
            </a:r>
            <a:r>
              <a:rPr lang="ru-RU" sz="1800" b="1" dirty="0" smtClean="0"/>
              <a:t>сумкой</a:t>
            </a:r>
            <a:r>
              <a:rPr lang="ru-RU" sz="1800" dirty="0"/>
              <a:t> в руках. И, демонстрируя её зрителям, он объяснял: «А это </a:t>
            </a:r>
            <a:r>
              <a:rPr lang="ru-RU" sz="1800" b="1" dirty="0"/>
              <a:t>авоська</a:t>
            </a:r>
            <a:r>
              <a:rPr lang="ru-RU" sz="1800" dirty="0" smtClean="0"/>
              <a:t>.</a:t>
            </a:r>
            <a:r>
              <a:rPr lang="ru-RU" sz="1800" dirty="0"/>
              <a:t>  Авось-ка я что-нибудь в </a:t>
            </a:r>
            <a:r>
              <a:rPr lang="ru-RU" sz="1800" dirty="0" smtClean="0"/>
              <a:t>ней принесу…»</a:t>
            </a:r>
          </a:p>
          <a:p>
            <a:pPr marL="0" indent="0">
              <a:buNone/>
            </a:pPr>
            <a:r>
              <a:rPr lang="ru-RU" sz="1800" dirty="0" smtClean="0"/>
              <a:t>А история </a:t>
            </a:r>
            <a:r>
              <a:rPr lang="ru-RU" sz="1800" dirty="0"/>
              <a:t>сумки </a:t>
            </a:r>
            <a:r>
              <a:rPr lang="ru-RU" sz="1800" dirty="0" smtClean="0"/>
              <a:t>-авоськи </a:t>
            </a:r>
            <a:r>
              <a:rPr lang="ru-RU" sz="1800" dirty="0"/>
              <a:t>начинается </a:t>
            </a:r>
            <a:r>
              <a:rPr lang="ru-RU" sz="1800" dirty="0" smtClean="0"/>
              <a:t>   </a:t>
            </a:r>
            <a:r>
              <a:rPr lang="ru-RU" sz="1800" dirty="0"/>
              <a:t>в конце 19-го века в городке </a:t>
            </a:r>
            <a:r>
              <a:rPr lang="ru-RU" sz="1800" dirty="0" err="1"/>
              <a:t>Ждяр</a:t>
            </a:r>
            <a:r>
              <a:rPr lang="ru-RU" sz="1800" dirty="0"/>
              <a:t>-на-</a:t>
            </a:r>
            <a:r>
              <a:rPr lang="ru-RU" sz="1800" dirty="0" err="1"/>
              <a:t>Сазаве</a:t>
            </a:r>
            <a:r>
              <a:rPr lang="ru-RU" sz="1800" dirty="0"/>
              <a:t> в Чехии. </a:t>
            </a:r>
            <a:r>
              <a:rPr lang="ru-RU" sz="1800" dirty="0" smtClean="0"/>
              <a:t>  </a:t>
            </a:r>
            <a:r>
              <a:rPr lang="ru-RU" sz="1800" dirty="0" err="1" smtClean="0"/>
              <a:t>Вавржин</a:t>
            </a:r>
            <a:r>
              <a:rPr lang="ru-RU" sz="1800" dirty="0" smtClean="0"/>
              <a:t> </a:t>
            </a:r>
            <a:r>
              <a:rPr lang="ru-RU" sz="1800" dirty="0" err="1"/>
              <a:t>Крчил</a:t>
            </a:r>
            <a:r>
              <a:rPr lang="ru-RU" sz="1800" dirty="0"/>
              <a:t> решил заняться производством женских сеток для волос</a:t>
            </a:r>
            <a:r>
              <a:rPr lang="ru-RU" sz="1800" dirty="0" smtClean="0"/>
              <a:t>. Дело не пошло. Тогда он к сеткам стал приделывать ручки и продавать, как сумки.</a:t>
            </a:r>
          </a:p>
          <a:p>
            <a:pPr marL="0" indent="0">
              <a:buNone/>
            </a:pPr>
            <a:r>
              <a:rPr lang="ru-RU" sz="1800" dirty="0"/>
              <a:t>Наибольшую популярность хозяйственная сумка получила в Советском Союзе благодаря своей </a:t>
            </a:r>
            <a:r>
              <a:rPr lang="ru-RU" sz="1800" dirty="0" smtClean="0">
                <a:solidFill>
                  <a:srgbClr val="FF0000"/>
                </a:solidFill>
              </a:rPr>
              <a:t>прочности , грузоподъёмности ( до 70 кг!, </a:t>
            </a:r>
            <a:r>
              <a:rPr lang="ru-RU" sz="1800" dirty="0">
                <a:solidFill>
                  <a:srgbClr val="FF0000"/>
                </a:solidFill>
              </a:rPr>
              <a:t>вместительности и удобству хранения.</a:t>
            </a: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-23288"/>
          <a:stretch/>
        </p:blipFill>
        <p:spPr bwMode="auto">
          <a:xfrm rot="5400000">
            <a:off x="-839771" y="1928003"/>
            <a:ext cx="4988502" cy="410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19617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Стиральная доска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/>
              <a:t>Первые </a:t>
            </a:r>
            <a:r>
              <a:rPr lang="ru-RU" sz="1800" b="1" dirty="0"/>
              <a:t>стиральные доски </a:t>
            </a:r>
            <a:r>
              <a:rPr lang="ru-RU" sz="1800" dirty="0"/>
              <a:t>были </a:t>
            </a:r>
            <a:r>
              <a:rPr lang="ru-RU" sz="1800" b="1" dirty="0"/>
              <a:t>каменными. </a:t>
            </a:r>
            <a:r>
              <a:rPr lang="ru-RU" sz="1800" dirty="0"/>
              <a:t>При раскопках археологи неоднократно находили их. Затем появилась рифленая </a:t>
            </a:r>
            <a:r>
              <a:rPr lang="ru-RU" sz="1800" b="1" dirty="0"/>
              <a:t>деревянная </a:t>
            </a:r>
            <a:r>
              <a:rPr lang="ru-RU" sz="1800" dirty="0"/>
              <a:t>доска, а за ней </a:t>
            </a:r>
            <a:r>
              <a:rPr lang="ru-RU" sz="1800" b="1" dirty="0"/>
              <a:t>металлическая. </a:t>
            </a:r>
            <a:r>
              <a:rPr lang="ru-RU" sz="1800" dirty="0"/>
              <a:t>Официально стиральная доска была запатентована в </a:t>
            </a:r>
            <a:r>
              <a:rPr lang="ru-RU" sz="1800" b="1" dirty="0"/>
              <a:t>1797 г.</a:t>
            </a:r>
            <a:endParaRPr lang="en-US" sz="1800" b="1" dirty="0" smtClean="0"/>
          </a:p>
          <a:p>
            <a:pPr marL="0" indent="0">
              <a:buNone/>
            </a:pPr>
            <a:r>
              <a:rPr lang="ru-RU" sz="1800" dirty="0" smtClean="0"/>
              <a:t>Стиральная </a:t>
            </a:r>
            <a:r>
              <a:rPr lang="ru-RU" sz="1800" dirty="0"/>
              <a:t>доска облегчала </a:t>
            </a:r>
            <a:r>
              <a:rPr lang="ru-RU" sz="1800" dirty="0" smtClean="0"/>
              <a:t>  </a:t>
            </a:r>
            <a:r>
              <a:rPr lang="ru-RU" sz="1800" dirty="0"/>
              <a:t>тяжелый труд наших </a:t>
            </a:r>
            <a:r>
              <a:rPr lang="ru-RU" sz="1800" dirty="0" smtClean="0"/>
              <a:t>бабушек</a:t>
            </a:r>
            <a:r>
              <a:rPr lang="en-US" sz="1800" dirty="0"/>
              <a:t> </a:t>
            </a:r>
            <a:r>
              <a:rPr lang="ru-RU" sz="1800" dirty="0" smtClean="0"/>
              <a:t>и в </a:t>
            </a:r>
            <a:r>
              <a:rPr lang="en-US" sz="1800" dirty="0" smtClean="0"/>
              <a:t>XX</a:t>
            </a:r>
            <a:r>
              <a:rPr lang="ru-RU" sz="1800" dirty="0" smtClean="0"/>
              <a:t> веке . </a:t>
            </a:r>
            <a:r>
              <a:rPr lang="ru-RU" sz="1800" dirty="0"/>
              <a:t>Они терли замоченную одежду об ребра доски, и частички грязи легче отставали от ткани. Конечно, это не стиральная машина, но </a:t>
            </a:r>
            <a:r>
              <a:rPr lang="ru-RU" sz="1800" dirty="0" smtClean="0"/>
              <a:t> немного </a:t>
            </a:r>
            <a:r>
              <a:rPr lang="ru-RU" sz="1800" dirty="0"/>
              <a:t>проще, чем тереть просто руками.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 rot="5400000">
            <a:off x="-214167" y="2094487"/>
            <a:ext cx="3960324" cy="302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11449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 smtClean="0">
                <a:solidFill>
                  <a:srgbClr val="FF0000"/>
                </a:solidFill>
              </a:rPr>
              <a:t>Печатные машинки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707904" y="1268760"/>
            <a:ext cx="4978896" cy="532859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600" dirty="0"/>
              <a:t>Первая печатная машина </a:t>
            </a:r>
            <a:r>
              <a:rPr lang="ru-RU" sz="2600" dirty="0" smtClean="0"/>
              <a:t>  появилась  </a:t>
            </a:r>
            <a:r>
              <a:rPr lang="ru-RU" sz="2600" dirty="0"/>
              <a:t>в 1714 г. в Англии</a:t>
            </a:r>
            <a:r>
              <a:rPr lang="ru-RU" sz="2600" dirty="0" smtClean="0"/>
              <a:t>.</a:t>
            </a:r>
            <a:r>
              <a:rPr lang="ru-RU" sz="2600" b="1" dirty="0"/>
              <a:t> </a:t>
            </a:r>
            <a:endParaRPr lang="ru-RU" sz="2600" b="1" dirty="0" smtClean="0"/>
          </a:p>
          <a:p>
            <a:pPr marL="0" indent="0">
              <a:buNone/>
            </a:pPr>
            <a:r>
              <a:rPr lang="ru-RU" sz="2600" b="1" dirty="0" smtClean="0"/>
              <a:t>Первая </a:t>
            </a:r>
            <a:r>
              <a:rPr lang="ru-RU" sz="2600" b="1" dirty="0"/>
              <a:t>художественная книга</a:t>
            </a:r>
            <a:r>
              <a:rPr lang="ru-RU" sz="2600" dirty="0"/>
              <a:t>, напечатанная на машинке - «Приключения Тома </a:t>
            </a:r>
            <a:r>
              <a:rPr lang="ru-RU" sz="2600" dirty="0" err="1"/>
              <a:t>Сойера</a:t>
            </a:r>
            <a:r>
              <a:rPr lang="ru-RU" sz="2600" dirty="0"/>
              <a:t>» (1876 г.)</a:t>
            </a:r>
            <a:br>
              <a:rPr lang="ru-RU" sz="2600" dirty="0"/>
            </a:br>
            <a:endParaRPr lang="ru-RU" sz="2600" dirty="0" smtClean="0"/>
          </a:p>
          <a:p>
            <a:pPr marL="0" indent="0">
              <a:buNone/>
            </a:pPr>
            <a:r>
              <a:rPr lang="ru-RU" sz="2600" b="1" dirty="0" smtClean="0"/>
              <a:t>В </a:t>
            </a:r>
            <a:r>
              <a:rPr lang="ru-RU" sz="2600" b="1" dirty="0"/>
              <a:t>нашей стране</a:t>
            </a:r>
            <a:r>
              <a:rPr lang="ru-RU" sz="2600" dirty="0"/>
              <a:t> пишущие машинки долгое время не делали, а ввозили американские и немецкие. Только </a:t>
            </a:r>
            <a:r>
              <a:rPr lang="ru-RU" sz="2600" b="1" dirty="0"/>
              <a:t>в 1929 г. </a:t>
            </a:r>
            <a:r>
              <a:rPr lang="ru-RU" sz="2600" dirty="0"/>
              <a:t>в Казанской механической мастерской </a:t>
            </a:r>
            <a:endParaRPr lang="ru-RU" sz="2600" dirty="0" smtClean="0"/>
          </a:p>
          <a:p>
            <a:pPr marL="0" indent="0">
              <a:buNone/>
            </a:pPr>
            <a:r>
              <a:rPr lang="ru-RU" sz="2600" dirty="0" smtClean="0"/>
              <a:t>«</a:t>
            </a:r>
            <a:r>
              <a:rPr lang="ru-RU" sz="2600" dirty="0" err="1"/>
              <a:t>Татязмаш</a:t>
            </a:r>
            <a:r>
              <a:rPr lang="ru-RU" sz="2600" dirty="0"/>
              <a:t>» родилась первая полностью советская машинка «</a:t>
            </a:r>
            <a:r>
              <a:rPr lang="ru-RU" sz="2600" dirty="0" err="1"/>
              <a:t>Яналиф</a:t>
            </a:r>
            <a:r>
              <a:rPr lang="ru-RU" sz="2600" dirty="0" smtClean="0"/>
              <a:t>».</a:t>
            </a:r>
          </a:p>
          <a:p>
            <a:pPr marL="0" indent="0">
              <a:buNone/>
            </a:pPr>
            <a:r>
              <a:rPr lang="ru-RU" sz="2600" dirty="0" smtClean="0"/>
              <a:t>В СССР выпускали </a:t>
            </a:r>
            <a:r>
              <a:rPr lang="ru-RU" sz="2600" dirty="0"/>
              <a:t>модели «Украина», «Москва», «</a:t>
            </a:r>
            <a:r>
              <a:rPr lang="ru-RU" sz="2600" dirty="0" err="1"/>
              <a:t>Ятрань</a:t>
            </a:r>
            <a:r>
              <a:rPr lang="ru-RU" sz="2600" dirty="0" smtClean="0"/>
              <a:t>», </a:t>
            </a:r>
            <a:r>
              <a:rPr lang="ru-RU" sz="2600" dirty="0"/>
              <a:t> «</a:t>
            </a:r>
            <a:r>
              <a:rPr lang="ru-RU" sz="2600" dirty="0" smtClean="0"/>
              <a:t>Любава».</a:t>
            </a:r>
            <a:endParaRPr lang="ru-RU" sz="2600" dirty="0"/>
          </a:p>
          <a:p>
            <a:pPr marL="0" indent="0">
              <a:buNone/>
            </a:pPr>
            <a:r>
              <a:rPr lang="ru-RU" sz="2600" dirty="0"/>
              <a:t>Пишут, что последний завод печатных машинок закрылся в Индии в 2011 г. </a:t>
            </a:r>
            <a:endParaRPr lang="ru-RU" sz="2600" dirty="0" smtClean="0"/>
          </a:p>
          <a:p>
            <a:pPr marL="0" indent="0">
              <a:buNone/>
            </a:pPr>
            <a:r>
              <a:rPr lang="ru-RU" sz="2600" dirty="0" smtClean="0"/>
              <a:t>На </a:t>
            </a:r>
            <a:r>
              <a:rPr lang="ru-RU" sz="2600" dirty="0"/>
              <a:t>самом деле, там, где важна секретность, машинки продолжают </a:t>
            </a:r>
            <a:r>
              <a:rPr lang="ru-RU" sz="2600" dirty="0" smtClean="0"/>
              <a:t>применять.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395536" y="876441"/>
            <a:ext cx="2880969" cy="2518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0" y="3501008"/>
            <a:ext cx="3470485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53009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Проигрыватель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  На смену граммофону и патефону в </a:t>
            </a:r>
            <a:r>
              <a:rPr lang="ru-RU" dirty="0"/>
              <a:t>конце 1920-х </a:t>
            </a:r>
            <a:r>
              <a:rPr lang="ru-RU" dirty="0" smtClean="0"/>
              <a:t>годов появились проигрыватели. </a:t>
            </a:r>
            <a:r>
              <a:rPr lang="ru-RU" dirty="0"/>
              <a:t>В </a:t>
            </a:r>
            <a:r>
              <a:rPr lang="ru-RU" dirty="0">
                <a:hlinkClick r:id="rId3" tooltip="СССР"/>
              </a:rPr>
              <a:t>СССР</a:t>
            </a:r>
            <a:r>
              <a:rPr lang="ru-RU" dirty="0"/>
              <a:t> первый </a:t>
            </a:r>
            <a:r>
              <a:rPr lang="ru-RU" dirty="0" err="1" smtClean="0"/>
              <a:t>электропро-игрыватель</a:t>
            </a:r>
            <a:r>
              <a:rPr lang="ru-RU" dirty="0" smtClean="0"/>
              <a:t>  ЭППГ-1  был </a:t>
            </a:r>
            <a:r>
              <a:rPr lang="ru-RU" dirty="0"/>
              <a:t>выпущен в конце </a:t>
            </a:r>
            <a:r>
              <a:rPr lang="ru-RU" dirty="0">
                <a:hlinkClick r:id="rId4" tooltip="1935"/>
              </a:rPr>
              <a:t>1935</a:t>
            </a:r>
            <a:r>
              <a:rPr lang="ru-RU" dirty="0"/>
              <a:t> года на Московском </a:t>
            </a:r>
            <a:r>
              <a:rPr lang="ru-RU" dirty="0" err="1" smtClean="0"/>
              <a:t>электромашино</a:t>
            </a:r>
            <a:r>
              <a:rPr lang="ru-RU" dirty="0" smtClean="0"/>
              <a:t>-строительном заводе. </a:t>
            </a:r>
          </a:p>
          <a:p>
            <a:pPr marL="0" indent="0">
              <a:buNone/>
            </a:pPr>
            <a:r>
              <a:rPr lang="ru-RU" b="1" dirty="0" smtClean="0"/>
              <a:t>Скорость </a:t>
            </a:r>
            <a:r>
              <a:rPr lang="ru-RU" b="1" dirty="0"/>
              <a:t>вращения</a:t>
            </a:r>
            <a:r>
              <a:rPr lang="ru-RU" dirty="0"/>
              <a:t> диска 33⅓ оборота в </a:t>
            </a:r>
            <a:r>
              <a:rPr lang="ru-RU" dirty="0" smtClean="0"/>
              <a:t>минуту.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П</a:t>
            </a:r>
            <a:r>
              <a:rPr lang="ru-RU" dirty="0" smtClean="0"/>
              <a:t>о-прежнему </a:t>
            </a:r>
            <a:r>
              <a:rPr lang="ru-RU" dirty="0"/>
              <a:t>являются одним из основных инструментов работы </a:t>
            </a:r>
            <a:r>
              <a:rPr lang="ru-RU" dirty="0" smtClean="0">
                <a:hlinkClick r:id="rId5" tooltip="Ди-джей"/>
              </a:rPr>
              <a:t>ди-джеев</a:t>
            </a:r>
            <a:r>
              <a:rPr lang="ru-RU" dirty="0"/>
              <a:t>. 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57200" y="2348706"/>
            <a:ext cx="4038600" cy="302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498556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Радиола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/>
              <a:t>Радиоприёмник +проигрыватель. Название пришло из США, где в 1922 году был произведён первый такой прибор. Первая  радиола в СССР появились в 1938 году.</a:t>
            </a:r>
          </a:p>
          <a:p>
            <a:pPr marL="0" indent="0">
              <a:buNone/>
            </a:pPr>
            <a:r>
              <a:rPr lang="ru-RU" sz="1800" dirty="0" smtClean="0"/>
              <a:t>«Золотая </a:t>
            </a:r>
            <a:r>
              <a:rPr lang="ru-RU" sz="1800" dirty="0"/>
              <a:t>эра» радиол пришлась на 1940-е — 1970-е годы</a:t>
            </a:r>
            <a:r>
              <a:rPr lang="ru-RU" sz="1800" dirty="0" smtClean="0"/>
              <a:t>.</a:t>
            </a:r>
          </a:p>
          <a:p>
            <a:pPr marL="0" indent="0">
              <a:buNone/>
            </a:pPr>
            <a:r>
              <a:rPr lang="ru-RU" sz="1800" dirty="0" smtClean="0"/>
              <a:t>Вращая ручки, можно было слушать разные радиоканалы, а подняв крышку- включить любимую пластинку.</a:t>
            </a:r>
            <a:endParaRPr lang="ru-RU" sz="1800" dirty="0"/>
          </a:p>
        </p:txBody>
      </p:sp>
      <p:pic>
        <p:nvPicPr>
          <p:cNvPr id="8194" name="Picture 2" descr="D:\ВСЕ ИЗОБРАЖЕНИЯ\экспонаты музея\DSCN1038.JPG"/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179512" y="1628800"/>
            <a:ext cx="3685460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32530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Катушечный магнитофон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dirty="0"/>
              <a:t>История катушечных магнитофонов берет свое начало в 1878 </a:t>
            </a:r>
            <a:r>
              <a:rPr lang="ru-RU" sz="2400" dirty="0" smtClean="0"/>
              <a:t>году.</a:t>
            </a:r>
          </a:p>
          <a:p>
            <a:pPr marL="0" indent="0">
              <a:buNone/>
            </a:pPr>
            <a:r>
              <a:rPr lang="ru-RU" sz="2400" dirty="0" smtClean="0"/>
              <a:t>Выпуском </a:t>
            </a:r>
            <a:r>
              <a:rPr lang="ru-RU" sz="2400" dirty="0"/>
              <a:t>магнитофонов в Советском Союзе начали заниматься в 1949 году. Первым магнитофоном серийного производства в СССР стал «Днепр-1</a:t>
            </a:r>
            <a:r>
              <a:rPr lang="ru-RU" sz="2400" dirty="0" smtClean="0"/>
              <a:t>».</a:t>
            </a:r>
            <a:r>
              <a:rPr lang="ru-RU" sz="2400" dirty="0"/>
              <a:t> в конце 1950-х – начале 1960-х аппараты </a:t>
            </a:r>
            <a:r>
              <a:rPr lang="ru-RU" sz="2400" dirty="0">
                <a:hlinkClick r:id="rId3"/>
              </a:rPr>
              <a:t>стали становиться частью</a:t>
            </a:r>
            <a:r>
              <a:rPr lang="ru-RU" sz="2400" dirty="0"/>
              <a:t> повседневной жизни советского человека.</a:t>
            </a:r>
          </a:p>
          <a:p>
            <a:endParaRPr lang="ru-RU" dirty="0"/>
          </a:p>
        </p:txBody>
      </p:sp>
      <p:pic>
        <p:nvPicPr>
          <p:cNvPr id="5" name="Picture 2" descr="D:\ВСЕ ИЗОБРАЖЕНИЯ\экспонаты музея\DSCN1039.JPG"/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457200" y="2086755"/>
            <a:ext cx="4038600" cy="3552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74719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Кассетный магнитофон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По-настоящему массовые кассетные магнитофоны появились в начале 1960-х годов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 В 1963-м компания </a:t>
            </a:r>
            <a:r>
              <a:rPr lang="ru-RU" dirty="0" err="1"/>
              <a:t>Philips</a:t>
            </a:r>
            <a:r>
              <a:rPr lang="ru-RU" dirty="0"/>
              <a:t> представила компакт-кассету, а в 1964 появилось одно из первых портативных устройств для его воспроизведения</a:t>
            </a:r>
            <a:r>
              <a:rPr lang="ru-RU" dirty="0" smtClean="0"/>
              <a:t>,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им стал </a:t>
            </a:r>
            <a:r>
              <a:rPr lang="ru-RU" dirty="0" err="1"/>
              <a:t>Philips</a:t>
            </a:r>
            <a:r>
              <a:rPr lang="ru-RU" dirty="0"/>
              <a:t> EL3300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В дальнейшем именно этот портативный кассетный магнитофон послужил прообразом для советского первенца "Десна".</a:t>
            </a:r>
          </a:p>
          <a:p>
            <a:pPr marL="0" indent="0">
              <a:buNone/>
            </a:pPr>
            <a:r>
              <a:rPr lang="ru-RU" dirty="0" smtClean="0"/>
              <a:t>Во 2 половине 20 века было модно гулять с магнитофоном в руках.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323528" y="1772816"/>
            <a:ext cx="3981655" cy="21604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594058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Старинные часы ещё идут…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/>
              <a:t>  </a:t>
            </a:r>
            <a:r>
              <a:rPr lang="ru-RU" sz="1800" dirty="0"/>
              <a:t>В </a:t>
            </a:r>
            <a:r>
              <a:rPr lang="ru-RU" sz="1800" dirty="0" smtClean="0"/>
              <a:t>России в начале  20-х </a:t>
            </a:r>
            <a:r>
              <a:rPr lang="ru-RU" sz="1800" dirty="0"/>
              <a:t>годов </a:t>
            </a:r>
            <a:r>
              <a:rPr lang="ru-RU" sz="1800" dirty="0" smtClean="0"/>
              <a:t>прошлого века русское </a:t>
            </a:r>
            <a:r>
              <a:rPr lang="ru-RU" sz="1800" dirty="0"/>
              <a:t>часовое </a:t>
            </a:r>
            <a:r>
              <a:rPr lang="ru-RU" sz="1800" dirty="0" smtClean="0"/>
              <a:t>производство было организовано на 15 больших заводах. </a:t>
            </a:r>
          </a:p>
          <a:p>
            <a:pPr marL="0" indent="0">
              <a:buNone/>
            </a:pPr>
            <a:r>
              <a:rPr lang="ru-RU" sz="1800" dirty="0" smtClean="0"/>
              <a:t>В каждом доме обязательно был будильник, а то и не один. Такие будильники служили не только для подсчёта времени, но и для украшения интерьера.</a:t>
            </a:r>
            <a:endParaRPr lang="ru-RU" sz="1800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43523" y="4253345"/>
            <a:ext cx="6149459" cy="2572754"/>
          </a:xfrm>
          <a:prstGeom prst="snip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0" y="1484784"/>
            <a:ext cx="2798618" cy="1911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1172572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422</Words>
  <Application>Microsoft Office PowerPoint</Application>
  <PresentationFormat>Экран (4:3)</PresentationFormat>
  <Paragraphs>56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Экскурсия №2 «Что было до….» «Музей забытых вещей»</vt:lpstr>
      <vt:lpstr>Знаменитая авоська</vt:lpstr>
      <vt:lpstr>Стиральная доска </vt:lpstr>
      <vt:lpstr>Печатные машинки </vt:lpstr>
      <vt:lpstr>Проигрыватель</vt:lpstr>
      <vt:lpstr>Радиола</vt:lpstr>
      <vt:lpstr>Катушечный магнитофон</vt:lpstr>
      <vt:lpstr>Кассетный магнитофон</vt:lpstr>
      <vt:lpstr>Старинные часы ещё идут…</vt:lpstr>
      <vt:lpstr>Арифмометр</vt:lpstr>
      <vt:lpstr>А как же компьютер?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АЛЛА</dc:creator>
  <cp:lastModifiedBy>pavel</cp:lastModifiedBy>
  <cp:revision>16</cp:revision>
  <dcterms:created xsi:type="dcterms:W3CDTF">2020-06-02T18:37:47Z</dcterms:created>
  <dcterms:modified xsi:type="dcterms:W3CDTF">2023-06-05T20:32:04Z</dcterms:modified>
</cp:coreProperties>
</file>